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688"/>
    <a:srgbClr val="46C2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27" autoAdjust="0"/>
  </p:normalViewPr>
  <p:slideViewPr>
    <p:cSldViewPr>
      <p:cViewPr>
        <p:scale>
          <a:sx n="100" d="100"/>
          <a:sy n="100" d="100"/>
        </p:scale>
        <p:origin x="-504" y="1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10C14-050D-4C37-9CEE-B5A188EC6B06}" type="datetimeFigureOut">
              <a:rPr lang="en-GB" smtClean="0"/>
              <a:t>30/08/2017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FD475-818C-4706-B3B3-644817C419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1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9FC696-71BD-4F8C-86A9-7DF7EC64C2D9}" type="datetimeFigureOut">
              <a:rPr lang="en-GB" smtClean="0"/>
              <a:t>30/08/2017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846D98-7FCB-43E6-BA10-2480D38BD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021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3550-106B-4C99-B7F4-CB66333FC752}" type="datetimeFigureOut">
              <a:rPr lang="en-GB" smtClean="0"/>
              <a:t>30/08/2017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06F7-BCD8-4069-B2CD-EACF4CF9E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230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3550-106B-4C99-B7F4-CB66333FC752}" type="datetimeFigureOut">
              <a:rPr lang="en-GB" smtClean="0"/>
              <a:t>30/08/2017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06F7-BCD8-4069-B2CD-EACF4CF9E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723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3550-106B-4C99-B7F4-CB66333FC752}" type="datetimeFigureOut">
              <a:rPr lang="en-GB" smtClean="0"/>
              <a:t>30/08/2017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06F7-BCD8-4069-B2CD-EACF4CF9E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061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3550-106B-4C99-B7F4-CB66333FC752}" type="datetimeFigureOut">
              <a:rPr lang="en-GB" smtClean="0"/>
              <a:t>30/08/2017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06F7-BCD8-4069-B2CD-EACF4CF9E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929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3550-106B-4C99-B7F4-CB66333FC752}" type="datetimeFigureOut">
              <a:rPr lang="en-GB" smtClean="0"/>
              <a:t>30/08/2017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06F7-BCD8-4069-B2CD-EACF4CF9E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233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3550-106B-4C99-B7F4-CB66333FC752}" type="datetimeFigureOut">
              <a:rPr lang="en-GB" smtClean="0"/>
              <a:t>30/08/2017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06F7-BCD8-4069-B2CD-EACF4CF9E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41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3550-106B-4C99-B7F4-CB66333FC752}" type="datetimeFigureOut">
              <a:rPr lang="en-GB" smtClean="0"/>
              <a:t>30/08/2017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06F7-BCD8-4069-B2CD-EACF4CF9E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889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3550-106B-4C99-B7F4-CB66333FC752}" type="datetimeFigureOut">
              <a:rPr lang="en-GB" smtClean="0"/>
              <a:t>30/08/2017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06F7-BCD8-4069-B2CD-EACF4CF9E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584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3550-106B-4C99-B7F4-CB66333FC752}" type="datetimeFigureOut">
              <a:rPr lang="en-GB" smtClean="0"/>
              <a:t>30/08/2017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06F7-BCD8-4069-B2CD-EACF4CF9E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549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3550-106B-4C99-B7F4-CB66333FC752}" type="datetimeFigureOut">
              <a:rPr lang="en-GB" smtClean="0"/>
              <a:t>30/08/2017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06F7-BCD8-4069-B2CD-EACF4CF9E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59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3550-106B-4C99-B7F4-CB66333FC752}" type="datetimeFigureOut">
              <a:rPr lang="en-GB" smtClean="0"/>
              <a:t>30/08/2017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06F7-BCD8-4069-B2CD-EACF4CF9E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339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63550-106B-4C99-B7F4-CB66333FC752}" type="datetimeFigureOut">
              <a:rPr lang="en-GB" smtClean="0"/>
              <a:t>30/08/2017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506F7-BCD8-4069-B2CD-EACF4CF9E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65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4632" cy="1442591"/>
          </a:xfrm>
        </p:spPr>
        <p:txBody>
          <a:bodyPr/>
          <a:lstStyle/>
          <a:p>
            <a:endParaRPr lang="en-GB" b="1" dirty="0">
              <a:solidFill>
                <a:srgbClr val="46C290"/>
              </a:solidFill>
              <a:latin typeface="Trebuchet MS" panose="020B0603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713184"/>
            <a:ext cx="9180512" cy="6172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1" y="0"/>
            <a:ext cx="9180512" cy="13716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7772400" cy="2971800"/>
          </a:xfrm>
        </p:spPr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pPr algn="r"/>
            <a:r>
              <a:rPr lang="en-GB" sz="2800" dirty="0" smtClean="0">
                <a:solidFill>
                  <a:srgbClr val="009688"/>
                </a:solidFill>
                <a:latin typeface="Trebuchet MS" panose="020B0603020202020204" pitchFamily="34" charset="0"/>
              </a:rPr>
              <a:t>Mark Proctor, </a:t>
            </a:r>
            <a:r>
              <a:rPr lang="en-GB" sz="2800" dirty="0" smtClean="0">
                <a:solidFill>
                  <a:srgbClr val="009688"/>
                </a:solidFill>
                <a:latin typeface="Trebuchet MS" panose="020B0603020202020204" pitchFamily="34" charset="0"/>
              </a:rPr>
              <a:t>31 </a:t>
            </a:r>
            <a:r>
              <a:rPr lang="en-GB" sz="2800" dirty="0" smtClean="0">
                <a:solidFill>
                  <a:srgbClr val="009688"/>
                </a:solidFill>
                <a:latin typeface="Trebuchet MS" panose="020B0603020202020204" pitchFamily="34" charset="0"/>
              </a:rPr>
              <a:t>August, 2017</a:t>
            </a:r>
            <a:endParaRPr lang="en-GB" sz="2800" dirty="0">
              <a:solidFill>
                <a:srgbClr val="009688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82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371601"/>
            <a:ext cx="9036496" cy="1409328"/>
          </a:xfrm>
        </p:spPr>
        <p:txBody>
          <a:bodyPr>
            <a:normAutofit/>
          </a:bodyPr>
          <a:lstStyle/>
          <a:p>
            <a:pPr algn="l"/>
            <a:r>
              <a:rPr lang="en-GB" sz="3600" b="1" dirty="0" smtClean="0">
                <a:solidFill>
                  <a:srgbClr val="46C290"/>
                </a:solidFill>
                <a:latin typeface="Trebuchet MS" panose="020B0603020202020204" pitchFamily="34" charset="0"/>
              </a:rPr>
              <a:t>What is SOHO?</a:t>
            </a:r>
            <a:endParaRPr lang="en-GB" sz="3600" b="1" dirty="0">
              <a:solidFill>
                <a:srgbClr val="46C290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4932" y="2636912"/>
            <a:ext cx="54726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Trebuchet MS" panose="020B0603020202020204" pitchFamily="34" charset="0"/>
              </a:rPr>
              <a:t>Solar and </a:t>
            </a:r>
            <a:r>
              <a:rPr lang="en-GB" dirty="0" err="1" smtClean="0">
                <a:latin typeface="Trebuchet MS" panose="020B0603020202020204" pitchFamily="34" charset="0"/>
              </a:rPr>
              <a:t>Heliospheric</a:t>
            </a:r>
            <a:r>
              <a:rPr lang="en-GB" dirty="0" smtClean="0">
                <a:latin typeface="Trebuchet MS" panose="020B0603020202020204" pitchFamily="34" charset="0"/>
              </a:rPr>
              <a:t> Observatory</a:t>
            </a:r>
            <a:br>
              <a:rPr lang="en-GB" dirty="0" smtClean="0">
                <a:latin typeface="Trebuchet MS" panose="020B0603020202020204" pitchFamily="34" charset="0"/>
              </a:rPr>
            </a:br>
            <a:endParaRPr lang="en-GB" dirty="0" smtClean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Trebuchet MS" panose="020B0603020202020204" pitchFamily="34" charset="0"/>
              </a:rPr>
              <a:t>Heliosphere - </a:t>
            </a:r>
            <a:r>
              <a:rPr lang="en-GB" i="1" dirty="0" smtClean="0">
                <a:latin typeface="Trebuchet MS" panose="020B0603020202020204" pitchFamily="34" charset="0"/>
              </a:rPr>
              <a:t>the </a:t>
            </a:r>
            <a:r>
              <a:rPr lang="en-GB" i="1" dirty="0">
                <a:latin typeface="Trebuchet MS" panose="020B0603020202020204" pitchFamily="34" charset="0"/>
              </a:rPr>
              <a:t>region of </a:t>
            </a:r>
            <a:r>
              <a:rPr lang="en-GB" i="1" dirty="0" smtClean="0">
                <a:latin typeface="Trebuchet MS" panose="020B0603020202020204" pitchFamily="34" charset="0"/>
              </a:rPr>
              <a:t>space,</a:t>
            </a:r>
            <a:br>
              <a:rPr lang="en-GB" i="1" dirty="0" smtClean="0">
                <a:latin typeface="Trebuchet MS" panose="020B0603020202020204" pitchFamily="34" charset="0"/>
              </a:rPr>
            </a:br>
            <a:r>
              <a:rPr lang="en-GB" i="1" dirty="0" smtClean="0">
                <a:latin typeface="Trebuchet MS" panose="020B0603020202020204" pitchFamily="34" charset="0"/>
              </a:rPr>
              <a:t>encompassing </a:t>
            </a:r>
            <a:r>
              <a:rPr lang="en-GB" i="1" dirty="0">
                <a:latin typeface="Trebuchet MS" panose="020B0603020202020204" pitchFamily="34" charset="0"/>
              </a:rPr>
              <a:t>the solar system, in which the solar wind has a significant influence</a:t>
            </a:r>
          </a:p>
          <a:p>
            <a:endParaRPr lang="en-GB" dirty="0" smtClean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Trebuchet MS" panose="020B0603020202020204" pitchFamily="34" charset="0"/>
              </a:rPr>
              <a:t>Satellite monitoring the Sun’s activity</a:t>
            </a:r>
            <a:br>
              <a:rPr lang="en-GB" dirty="0" smtClean="0">
                <a:latin typeface="Trebuchet MS" panose="020B0603020202020204" pitchFamily="34" charset="0"/>
              </a:rPr>
            </a:br>
            <a:endParaRPr lang="en-GB" dirty="0" smtClean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Trebuchet MS" panose="020B0603020202020204" pitchFamily="34" charset="0"/>
              </a:rPr>
              <a:t>22 years-old this December</a:t>
            </a:r>
            <a:br>
              <a:rPr lang="en-GB" dirty="0" smtClean="0">
                <a:latin typeface="Trebuchet MS" panose="020B0603020202020204" pitchFamily="34" charset="0"/>
              </a:rPr>
            </a:br>
            <a:endParaRPr lang="en-GB" dirty="0" smtClean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rebuchet MS" panose="020B0603020202020204" pitchFamily="34" charset="0"/>
              </a:rPr>
              <a:t>C</a:t>
            </a:r>
            <a:r>
              <a:rPr lang="en-GB" dirty="0" smtClean="0">
                <a:latin typeface="Trebuchet MS" panose="020B0603020202020204" pitchFamily="34" charset="0"/>
              </a:rPr>
              <a:t>o-funded NASA/ESA mission</a:t>
            </a:r>
            <a:endParaRPr lang="en-GB" dirty="0">
              <a:latin typeface="Trebuchet MS" panose="020B0603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1600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229200"/>
            <a:ext cx="2162175" cy="1619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147" y="1618975"/>
            <a:ext cx="3907013" cy="3907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69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371601"/>
            <a:ext cx="9036496" cy="1409328"/>
          </a:xfrm>
        </p:spPr>
        <p:txBody>
          <a:bodyPr>
            <a:normAutofit/>
          </a:bodyPr>
          <a:lstStyle/>
          <a:p>
            <a:pPr algn="l"/>
            <a:r>
              <a:rPr lang="en-GB" sz="3600" b="1" dirty="0" smtClean="0">
                <a:solidFill>
                  <a:srgbClr val="46C290"/>
                </a:solidFill>
                <a:latin typeface="Trebuchet MS" panose="020B0603020202020204" pitchFamily="34" charset="0"/>
              </a:rPr>
              <a:t>Why spy on The Sun?</a:t>
            </a:r>
            <a:endParaRPr lang="en-GB" sz="3600" b="1" dirty="0">
              <a:solidFill>
                <a:srgbClr val="46C290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4932" y="2636912"/>
            <a:ext cx="547260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Trebuchet MS" panose="020B0603020202020204" pitchFamily="34" charset="0"/>
              </a:rPr>
              <a:t>A relatively stable, life-giving star</a:t>
            </a:r>
            <a:br>
              <a:rPr lang="en-GB" dirty="0" smtClean="0">
                <a:latin typeface="Trebuchet MS" panose="020B0603020202020204" pitchFamily="34" charset="0"/>
              </a:rPr>
            </a:br>
            <a:endParaRPr lang="en-GB" dirty="0" smtClean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Trebuchet MS" panose="020B0603020202020204" pitchFamily="34" charset="0"/>
              </a:rPr>
              <a:t>But also a volatile and active ball of gas</a:t>
            </a:r>
            <a:br>
              <a:rPr lang="en-GB" dirty="0" smtClean="0">
                <a:latin typeface="Trebuchet MS" panose="020B0603020202020204" pitchFamily="34" charset="0"/>
              </a:rPr>
            </a:br>
            <a:endParaRPr lang="en-GB" dirty="0" smtClean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Trebuchet MS" panose="020B0603020202020204" pitchFamily="34" charset="0"/>
              </a:rPr>
              <a:t>Flares, storms, eruptions and disruption to satellites and power, </a:t>
            </a:r>
            <a:r>
              <a:rPr lang="en-GB" dirty="0" err="1" smtClean="0">
                <a:latin typeface="Trebuchet MS" panose="020B0603020202020204" pitchFamily="34" charset="0"/>
              </a:rPr>
              <a:t>eg</a:t>
            </a:r>
            <a:r>
              <a:rPr lang="en-GB" dirty="0" smtClean="0">
                <a:latin typeface="Trebuchet MS" panose="020B0603020202020204" pitchFamily="34" charset="0"/>
              </a:rPr>
              <a:t> Quebec, 1989,</a:t>
            </a:r>
            <a:br>
              <a:rPr lang="en-GB" dirty="0" smtClean="0">
                <a:latin typeface="Trebuchet MS" panose="020B0603020202020204" pitchFamily="34" charset="0"/>
              </a:rPr>
            </a:br>
            <a:r>
              <a:rPr lang="en-GB" dirty="0" smtClean="0">
                <a:latin typeface="Trebuchet MS" panose="020B0603020202020204" pitchFamily="34" charset="0"/>
              </a:rPr>
              <a:t>6 million powerless for 9 hours</a:t>
            </a:r>
            <a:br>
              <a:rPr lang="en-GB" dirty="0" smtClean="0">
                <a:latin typeface="Trebuchet MS" panose="020B0603020202020204" pitchFamily="34" charset="0"/>
              </a:rPr>
            </a:br>
            <a:endParaRPr lang="en-GB" dirty="0" smtClean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Trebuchet MS" panose="020B0603020202020204" pitchFamily="34" charset="0"/>
              </a:rPr>
              <a:t>Undefined potential biological</a:t>
            </a:r>
            <a:r>
              <a:rPr lang="en-GB" dirty="0" smtClean="0">
                <a:latin typeface="Trebuchet MS" panose="020B0603020202020204" pitchFamily="34" charset="0"/>
              </a:rPr>
              <a:t>, climatic</a:t>
            </a:r>
            <a:br>
              <a:rPr lang="en-GB" dirty="0" smtClean="0">
                <a:latin typeface="Trebuchet MS" panose="020B0603020202020204" pitchFamily="34" charset="0"/>
              </a:rPr>
            </a:br>
            <a:r>
              <a:rPr lang="en-GB" dirty="0" smtClean="0">
                <a:latin typeface="Trebuchet MS" panose="020B0603020202020204" pitchFamily="34" charset="0"/>
              </a:rPr>
              <a:t>and</a:t>
            </a:r>
            <a:r>
              <a:rPr lang="en-GB" dirty="0">
                <a:latin typeface="Trebuchet MS" panose="020B0603020202020204" pitchFamily="34" charset="0"/>
              </a:rPr>
              <a:t> </a:t>
            </a:r>
            <a:r>
              <a:rPr lang="en-GB" dirty="0" smtClean="0">
                <a:latin typeface="Trebuchet MS" panose="020B0603020202020204" pitchFamily="34" charset="0"/>
              </a:rPr>
              <a:t>economic risks and costs</a:t>
            </a:r>
            <a:br>
              <a:rPr lang="en-GB" dirty="0" smtClean="0">
                <a:latin typeface="Trebuchet MS" panose="020B0603020202020204" pitchFamily="34" charset="0"/>
              </a:rPr>
            </a:br>
            <a:endParaRPr lang="en-GB" dirty="0" smtClean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Trebuchet MS" panose="020B0603020202020204" pitchFamily="34" charset="0"/>
              </a:rPr>
              <a:t>Need to better understand solar activity and predict ‘space weather’</a:t>
            </a:r>
            <a:endParaRPr lang="en-GB" dirty="0" smtClean="0">
              <a:latin typeface="Trebuchet MS" panose="020B0603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1600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229200"/>
            <a:ext cx="2162175" cy="16192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231" y="1600200"/>
            <a:ext cx="4152900" cy="416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49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371601"/>
            <a:ext cx="9036496" cy="1409328"/>
          </a:xfrm>
        </p:spPr>
        <p:txBody>
          <a:bodyPr>
            <a:normAutofit/>
          </a:bodyPr>
          <a:lstStyle/>
          <a:p>
            <a:pPr algn="l"/>
            <a:r>
              <a:rPr lang="en-GB" sz="3600" b="1" dirty="0" smtClean="0">
                <a:solidFill>
                  <a:srgbClr val="46C290"/>
                </a:solidFill>
                <a:latin typeface="Trebuchet MS" panose="020B0603020202020204" pitchFamily="34" charset="0"/>
              </a:rPr>
              <a:t>How did SOHO happen?</a:t>
            </a:r>
            <a:endParaRPr lang="en-GB" sz="3600" b="1" dirty="0">
              <a:solidFill>
                <a:srgbClr val="46C290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4932" y="2636912"/>
            <a:ext cx="54726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Trebuchet MS" panose="020B0603020202020204" pitchFamily="34" charset="0"/>
              </a:rPr>
              <a:t>$1.27 billion financial and research collaboration</a:t>
            </a:r>
            <a:br>
              <a:rPr lang="en-GB" dirty="0" smtClean="0">
                <a:latin typeface="Trebuchet MS" panose="020B0603020202020204" pitchFamily="34" charset="0"/>
              </a:rPr>
            </a:br>
            <a:endParaRPr lang="en-GB" dirty="0" smtClean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Trebuchet MS" panose="020B0603020202020204" pitchFamily="34" charset="0"/>
              </a:rPr>
              <a:t>Launched from Cape Canaveral in 1995</a:t>
            </a:r>
            <a:br>
              <a:rPr lang="en-GB" dirty="0" smtClean="0">
                <a:latin typeface="Trebuchet MS" panose="020B0603020202020204" pitchFamily="34" charset="0"/>
              </a:rPr>
            </a:br>
            <a:endParaRPr lang="en-GB" dirty="0" smtClean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Trebuchet MS" panose="020B0603020202020204" pitchFamily="34" charset="0"/>
              </a:rPr>
              <a:t>‘Piggy-backed’ on an Atlas II rocket</a:t>
            </a:r>
            <a:br>
              <a:rPr lang="en-GB" dirty="0" smtClean="0">
                <a:latin typeface="Trebuchet MS" panose="020B0603020202020204" pitchFamily="34" charset="0"/>
              </a:rPr>
            </a:br>
            <a:endParaRPr lang="en-GB" dirty="0" smtClean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Trebuchet MS" panose="020B0603020202020204" pitchFamily="34" charset="0"/>
              </a:rPr>
              <a:t>Two hours to intermediate ‘transfer orbit’</a:t>
            </a:r>
            <a:br>
              <a:rPr lang="en-GB" dirty="0" smtClean="0">
                <a:latin typeface="Trebuchet MS" panose="020B0603020202020204" pitchFamily="34" charset="0"/>
              </a:rPr>
            </a:br>
            <a:endParaRPr lang="en-GB" dirty="0" smtClean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Trebuchet MS" panose="020B0603020202020204" pitchFamily="34" charset="0"/>
              </a:rPr>
              <a:t>Four months to final destination orbit around the Lagrange L1 point</a:t>
            </a:r>
            <a:br>
              <a:rPr lang="en-GB" dirty="0" smtClean="0">
                <a:latin typeface="Trebuchet MS" panose="020B0603020202020204" pitchFamily="34" charset="0"/>
              </a:rPr>
            </a:br>
            <a:endParaRPr lang="en-GB" dirty="0" smtClean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Trebuchet MS" panose="020B0603020202020204" pitchFamily="34" charset="0"/>
              </a:rPr>
              <a:t>Lagrange L1 point – </a:t>
            </a:r>
            <a:r>
              <a:rPr lang="en-GB" i="1" dirty="0" smtClean="0">
                <a:latin typeface="Trebuchet MS" panose="020B0603020202020204" pitchFamily="34" charset="0"/>
              </a:rPr>
              <a:t>an area in space where the gravity of The Sun and The Earth balance each other out</a:t>
            </a:r>
            <a:endParaRPr lang="en-GB" dirty="0" smtClean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latin typeface="Trebuchet MS" panose="020B0603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1600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229200"/>
            <a:ext cx="2162175" cy="1619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4734" y="1600200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13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371601"/>
            <a:ext cx="9036496" cy="1409328"/>
          </a:xfrm>
        </p:spPr>
        <p:txBody>
          <a:bodyPr>
            <a:normAutofit/>
          </a:bodyPr>
          <a:lstStyle/>
          <a:p>
            <a:pPr algn="l"/>
            <a:r>
              <a:rPr lang="en-GB" sz="3600" b="1" dirty="0" smtClean="0">
                <a:solidFill>
                  <a:srgbClr val="46C290"/>
                </a:solidFill>
                <a:latin typeface="Trebuchet MS" panose="020B0603020202020204" pitchFamily="34" charset="0"/>
              </a:rPr>
              <a:t>In a spin</a:t>
            </a:r>
            <a:endParaRPr lang="en-GB" sz="3600" b="1" dirty="0">
              <a:solidFill>
                <a:srgbClr val="46C290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4932" y="2636912"/>
            <a:ext cx="547260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Trebuchet MS" panose="020B0603020202020204" pitchFamily="34" charset="0"/>
              </a:rPr>
              <a:t>June 1998 – loss of control and access at</a:t>
            </a:r>
            <a:br>
              <a:rPr lang="en-GB" dirty="0" smtClean="0">
                <a:latin typeface="Trebuchet MS" panose="020B0603020202020204" pitchFamily="34" charset="0"/>
              </a:rPr>
            </a:br>
            <a:r>
              <a:rPr lang="en-GB" dirty="0" smtClean="0">
                <a:latin typeface="Trebuchet MS" panose="020B0603020202020204" pitchFamily="34" charset="0"/>
              </a:rPr>
              <a:t>start of extended mission</a:t>
            </a:r>
            <a:br>
              <a:rPr lang="en-GB" dirty="0" smtClean="0">
                <a:latin typeface="Trebuchet MS" panose="020B0603020202020204" pitchFamily="34" charset="0"/>
              </a:rPr>
            </a:br>
            <a:endParaRPr lang="en-GB" dirty="0" smtClean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Trebuchet MS" panose="020B0603020202020204" pitchFamily="34" charset="0"/>
              </a:rPr>
              <a:t>‘Calamitous sequence of events’ during</a:t>
            </a:r>
            <a:br>
              <a:rPr lang="en-GB" dirty="0" smtClean="0">
                <a:latin typeface="Trebuchet MS" panose="020B0603020202020204" pitchFamily="34" charset="0"/>
              </a:rPr>
            </a:br>
            <a:r>
              <a:rPr lang="en-GB" dirty="0" smtClean="0">
                <a:latin typeface="Trebuchet MS" panose="020B0603020202020204" pitchFamily="34" charset="0"/>
              </a:rPr>
              <a:t>routine gyroscope calibration</a:t>
            </a:r>
            <a:br>
              <a:rPr lang="en-GB" dirty="0" smtClean="0">
                <a:latin typeface="Trebuchet MS" panose="020B0603020202020204" pitchFamily="34" charset="0"/>
              </a:rPr>
            </a:br>
            <a:endParaRPr lang="en-GB" dirty="0" smtClean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Trebuchet MS" panose="020B0603020202020204" pitchFamily="34" charset="0"/>
              </a:rPr>
              <a:t>No control over altitude, telemetry,</a:t>
            </a:r>
            <a:br>
              <a:rPr lang="en-GB" dirty="0" smtClean="0">
                <a:latin typeface="Trebuchet MS" panose="020B0603020202020204" pitchFamily="34" charset="0"/>
              </a:rPr>
            </a:br>
            <a:r>
              <a:rPr lang="en-GB" dirty="0" smtClean="0">
                <a:latin typeface="Trebuchet MS" panose="020B0603020202020204" pitchFamily="34" charset="0"/>
              </a:rPr>
              <a:t>power, thermal dynamics</a:t>
            </a:r>
            <a:br>
              <a:rPr lang="en-GB" dirty="0" smtClean="0">
                <a:latin typeface="Trebuchet MS" panose="020B0603020202020204" pitchFamily="34" charset="0"/>
              </a:rPr>
            </a:br>
            <a:endParaRPr lang="en-GB" dirty="0" smtClean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Trebuchet MS" panose="020B0603020202020204" pitchFamily="34" charset="0"/>
              </a:rPr>
              <a:t>Baked, frozen and thawed</a:t>
            </a:r>
            <a:br>
              <a:rPr lang="en-GB" dirty="0" smtClean="0">
                <a:latin typeface="Trebuchet MS" panose="020B0603020202020204" pitchFamily="34" charset="0"/>
              </a:rPr>
            </a:br>
            <a:endParaRPr lang="en-GB" dirty="0" smtClean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Trebuchet MS" panose="020B0603020202020204" pitchFamily="34" charset="0"/>
              </a:rPr>
              <a:t>Arecibo to the rescue</a:t>
            </a:r>
            <a:br>
              <a:rPr lang="en-GB" dirty="0" smtClean="0">
                <a:latin typeface="Trebuchet MS" panose="020B0603020202020204" pitchFamily="34" charset="0"/>
              </a:rPr>
            </a:br>
            <a:endParaRPr lang="en-GB" dirty="0" smtClean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Trebuchet MS" panose="020B0603020202020204" pitchFamily="34" charset="0"/>
              </a:rPr>
              <a:t>Gyroscopic replacement</a:t>
            </a:r>
          </a:p>
          <a:p>
            <a:endParaRPr lang="en-GB" dirty="0" smtClean="0">
              <a:latin typeface="Trebuchet MS" panose="020B0603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1600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229200"/>
            <a:ext cx="2162175" cy="16192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7275" y="1600200"/>
            <a:ext cx="4276725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82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371601"/>
            <a:ext cx="9036496" cy="1409328"/>
          </a:xfrm>
        </p:spPr>
        <p:txBody>
          <a:bodyPr>
            <a:normAutofit/>
          </a:bodyPr>
          <a:lstStyle/>
          <a:p>
            <a:pPr algn="l"/>
            <a:r>
              <a:rPr lang="en-GB" sz="3600" b="1" dirty="0" smtClean="0">
                <a:solidFill>
                  <a:srgbClr val="46C290"/>
                </a:solidFill>
                <a:latin typeface="Trebuchet MS" panose="020B0603020202020204" pitchFamily="34" charset="0"/>
              </a:rPr>
              <a:t>Back on track</a:t>
            </a:r>
            <a:endParaRPr lang="en-GB" sz="3600" b="1" dirty="0">
              <a:solidFill>
                <a:srgbClr val="46C290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4932" y="2636912"/>
            <a:ext cx="54726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Trebuchet MS" panose="020B0603020202020204" pitchFamily="34" charset="0"/>
              </a:rPr>
              <a:t>Extra week’s notice of solar eruptions to</a:t>
            </a:r>
            <a:br>
              <a:rPr lang="en-GB" dirty="0" smtClean="0">
                <a:latin typeface="Trebuchet MS" panose="020B0603020202020204" pitchFamily="34" charset="0"/>
              </a:rPr>
            </a:br>
            <a:r>
              <a:rPr lang="en-GB" dirty="0" smtClean="0">
                <a:latin typeface="Trebuchet MS" panose="020B0603020202020204" pitchFamily="34" charset="0"/>
              </a:rPr>
              <a:t>storm watchers</a:t>
            </a:r>
            <a:br>
              <a:rPr lang="en-GB" dirty="0" smtClean="0">
                <a:latin typeface="Trebuchet MS" panose="020B0603020202020204" pitchFamily="34" charset="0"/>
              </a:rPr>
            </a:br>
            <a:endParaRPr lang="en-GB" dirty="0" smtClean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Trebuchet MS" panose="020B0603020202020204" pitchFamily="34" charset="0"/>
              </a:rPr>
              <a:t>See the ‘dark side’ of The Sun, sense and predict activity though ultra-violet</a:t>
            </a:r>
            <a:br>
              <a:rPr lang="en-GB" dirty="0" smtClean="0">
                <a:latin typeface="Trebuchet MS" panose="020B0603020202020204" pitchFamily="34" charset="0"/>
              </a:rPr>
            </a:br>
            <a:r>
              <a:rPr lang="en-GB" dirty="0" smtClean="0">
                <a:latin typeface="Trebuchet MS" panose="020B0603020202020204" pitchFamily="34" charset="0"/>
              </a:rPr>
              <a:t>emissions</a:t>
            </a:r>
            <a:br>
              <a:rPr lang="en-GB" dirty="0" smtClean="0">
                <a:latin typeface="Trebuchet MS" panose="020B0603020202020204" pitchFamily="34" charset="0"/>
              </a:rPr>
            </a:br>
            <a:endParaRPr lang="en-GB" dirty="0" smtClean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Trebuchet MS" panose="020B0603020202020204" pitchFamily="34" charset="0"/>
              </a:rPr>
              <a:t>Analyse sub-surface gas currents, solar</a:t>
            </a:r>
            <a:br>
              <a:rPr lang="en-GB" dirty="0" smtClean="0">
                <a:latin typeface="Trebuchet MS" panose="020B0603020202020204" pitchFamily="34" charset="0"/>
              </a:rPr>
            </a:br>
            <a:r>
              <a:rPr lang="en-GB" dirty="0" smtClean="0">
                <a:latin typeface="Trebuchet MS" panose="020B0603020202020204" pitchFamily="34" charset="0"/>
              </a:rPr>
              <a:t>wind constituent elements</a:t>
            </a:r>
            <a:br>
              <a:rPr lang="en-GB" dirty="0" smtClean="0">
                <a:latin typeface="Trebuchet MS" panose="020B0603020202020204" pitchFamily="34" charset="0"/>
              </a:rPr>
            </a:br>
            <a:endParaRPr lang="en-GB" dirty="0" smtClean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Trebuchet MS" panose="020B0603020202020204" pitchFamily="34" charset="0"/>
              </a:rPr>
              <a:t>Understand, predict and mitigate coronal</a:t>
            </a:r>
            <a:br>
              <a:rPr lang="en-GB" dirty="0" smtClean="0">
                <a:latin typeface="Trebuchet MS" panose="020B0603020202020204" pitchFamily="34" charset="0"/>
              </a:rPr>
            </a:br>
            <a:r>
              <a:rPr lang="en-GB" dirty="0" smtClean="0">
                <a:latin typeface="Trebuchet MS" panose="020B0603020202020204" pitchFamily="34" charset="0"/>
              </a:rPr>
              <a:t>mass ejections</a:t>
            </a:r>
            <a:br>
              <a:rPr lang="en-GB" dirty="0" smtClean="0">
                <a:latin typeface="Trebuchet MS" panose="020B0603020202020204" pitchFamily="34" charset="0"/>
              </a:rPr>
            </a:br>
            <a:endParaRPr lang="en-GB" dirty="0" smtClean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Trebuchet MS" panose="020B0603020202020204" pitchFamily="34" charset="0"/>
              </a:rPr>
              <a:t>Unplanned outcome for comet hunting!</a:t>
            </a:r>
            <a:br>
              <a:rPr lang="en-GB" dirty="0" smtClean="0">
                <a:latin typeface="Trebuchet MS" panose="020B0603020202020204" pitchFamily="34" charset="0"/>
              </a:rPr>
            </a:br>
            <a:endParaRPr lang="en-GB" dirty="0" smtClean="0">
              <a:latin typeface="Trebuchet MS" panose="020B0603020202020204" pitchFamily="34" charset="0"/>
            </a:endParaRPr>
          </a:p>
          <a:p>
            <a:endParaRPr lang="en-GB" dirty="0" smtClean="0">
              <a:latin typeface="Trebuchet MS" panose="020B0603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1600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229200"/>
            <a:ext cx="2162175" cy="1619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850" y="1790675"/>
            <a:ext cx="4248150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59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371601"/>
            <a:ext cx="9036496" cy="1409328"/>
          </a:xfrm>
        </p:spPr>
        <p:txBody>
          <a:bodyPr>
            <a:normAutofit fontScale="90000"/>
          </a:bodyPr>
          <a:lstStyle/>
          <a:p>
            <a:pPr algn="l"/>
            <a:r>
              <a:rPr lang="en-GB" sz="3600" b="1" dirty="0" smtClean="0">
                <a:solidFill>
                  <a:srgbClr val="46C290"/>
                </a:solidFill>
                <a:latin typeface="Trebuchet MS" panose="020B0603020202020204" pitchFamily="34" charset="0"/>
              </a:rPr>
              <a:t/>
            </a:r>
            <a:br>
              <a:rPr lang="en-GB" sz="3600" b="1" dirty="0" smtClean="0">
                <a:solidFill>
                  <a:srgbClr val="46C290"/>
                </a:solidFill>
                <a:latin typeface="Trebuchet MS" panose="020B0603020202020204" pitchFamily="34" charset="0"/>
              </a:rPr>
            </a:br>
            <a:r>
              <a:rPr lang="en-GB" sz="3600" b="1" dirty="0" smtClean="0">
                <a:solidFill>
                  <a:srgbClr val="46C290"/>
                </a:solidFill>
                <a:latin typeface="Trebuchet MS" panose="020B0603020202020204" pitchFamily="34" charset="0"/>
              </a:rPr>
              <a:t>Thank you – any</a:t>
            </a:r>
            <a:br>
              <a:rPr lang="en-GB" sz="3600" b="1" dirty="0" smtClean="0">
                <a:solidFill>
                  <a:srgbClr val="46C290"/>
                </a:solidFill>
                <a:latin typeface="Trebuchet MS" panose="020B0603020202020204" pitchFamily="34" charset="0"/>
              </a:rPr>
            </a:br>
            <a:r>
              <a:rPr lang="en-GB" sz="3600" b="1" dirty="0" smtClean="0">
                <a:solidFill>
                  <a:srgbClr val="46C290"/>
                </a:solidFill>
                <a:latin typeface="Trebuchet MS" panose="020B0603020202020204" pitchFamily="34" charset="0"/>
              </a:rPr>
              <a:t>questions?</a:t>
            </a:r>
            <a:endParaRPr lang="en-GB" sz="3600" b="1" dirty="0">
              <a:solidFill>
                <a:srgbClr val="46C290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5726" y="2852936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Trebuchet MS" panose="020B0603020202020204" pitchFamily="34" charset="0"/>
              </a:rPr>
              <a:t>Ask Daniel </a:t>
            </a:r>
            <a:r>
              <a:rPr lang="en-GB" dirty="0" smtClean="0"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en-GB" dirty="0" smtClean="0">
              <a:latin typeface="Trebuchet MS" panose="020B0603020202020204" pitchFamily="34" charset="0"/>
            </a:endParaRPr>
          </a:p>
          <a:p>
            <a:endParaRPr lang="en-GB" dirty="0" smtClean="0">
              <a:latin typeface="Trebuchet MS" panose="020B0603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1600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229200"/>
            <a:ext cx="2162175" cy="1619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3239" y="1600200"/>
            <a:ext cx="4210050" cy="421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45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64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What is SOHO?</vt:lpstr>
      <vt:lpstr>Why spy on The Sun?</vt:lpstr>
      <vt:lpstr>How did SOHO happen?</vt:lpstr>
      <vt:lpstr>In a spin</vt:lpstr>
      <vt:lpstr>Back on track</vt:lpstr>
      <vt:lpstr> Thank you – any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SOHO</dc:title>
  <dc:creator>Kay Rothwell</dc:creator>
  <cp:lastModifiedBy>Kay Rothwell</cp:lastModifiedBy>
  <cp:revision>27</cp:revision>
  <dcterms:created xsi:type="dcterms:W3CDTF">2017-08-28T19:42:56Z</dcterms:created>
  <dcterms:modified xsi:type="dcterms:W3CDTF">2017-08-30T19:06:16Z</dcterms:modified>
</cp:coreProperties>
</file>